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384" r:id="rId4"/>
    <p:sldId id="385" r:id="rId5"/>
    <p:sldId id="386" r:id="rId6"/>
    <p:sldId id="387" r:id="rId7"/>
    <p:sldId id="462" r:id="rId8"/>
    <p:sldId id="463" r:id="rId9"/>
    <p:sldId id="388" r:id="rId10"/>
    <p:sldId id="389" r:id="rId11"/>
    <p:sldId id="392" r:id="rId12"/>
    <p:sldId id="393" r:id="rId13"/>
    <p:sldId id="394" r:id="rId14"/>
    <p:sldId id="395" r:id="rId15"/>
    <p:sldId id="396" r:id="rId16"/>
    <p:sldId id="397" r:id="rId17"/>
    <p:sldId id="390" r:id="rId18"/>
    <p:sldId id="398" r:id="rId19"/>
    <p:sldId id="391" r:id="rId20"/>
    <p:sldId id="399" r:id="rId21"/>
    <p:sldId id="400" r:id="rId22"/>
    <p:sldId id="404" r:id="rId23"/>
    <p:sldId id="405" r:id="rId24"/>
    <p:sldId id="401" r:id="rId25"/>
    <p:sldId id="402" r:id="rId26"/>
    <p:sldId id="403" r:id="rId27"/>
    <p:sldId id="464" r:id="rId28"/>
    <p:sldId id="359" r:id="rId29"/>
    <p:sldId id="360" r:id="rId30"/>
    <p:sldId id="361" r:id="rId31"/>
    <p:sldId id="406" r:id="rId32"/>
    <p:sldId id="363" r:id="rId33"/>
    <p:sldId id="362" r:id="rId34"/>
  </p:sldIdLst>
  <p:sldSz cx="12192000" cy="6858000"/>
  <p:notesSz cx="6858000" cy="9144000"/>
  <p:embeddedFontLst>
    <p:embeddedFont>
      <p:font typeface="Malgun Gothic" panose="020B0503020000020004" pitchFamily="50" charset="-127"/>
      <p:regular r:id="rId36"/>
      <p:bold r:id="rId37"/>
    </p:embeddedFon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배달의민족 주아" panose="02020603020101020101" pitchFamily="18" charset="-127"/>
      <p:regular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06" roundtripDataSignature="AMtx7mgJ9/71BNZuaKsbwYG1VjVSJrJk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1F00"/>
    <a:srgbClr val="FFE0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977AFB0-AD51-4918-B03C-9C5CF14C6742}">
  <a:tblStyle styleId="{B977AFB0-AD51-4918-B03C-9C5CF14C67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6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10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10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07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11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6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316561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6609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032989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90041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71300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35276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490211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38850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44589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35436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564259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827679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56532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55464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065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43793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8575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6531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97884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22407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7024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9317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8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8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8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8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9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9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9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9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9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9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9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9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9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9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9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9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9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9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9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9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9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9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9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9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9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9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08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8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8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8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r6zIGXun57U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watch?v=Docfp5y_Ws8" TargetMode="Externa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82024" y="3429000"/>
            <a:ext cx="7123152" cy="31067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/>
          <p:nvPr/>
        </p:nvSpPr>
        <p:spPr>
          <a:xfrm>
            <a:off x="8071005" y="3429000"/>
            <a:ext cx="1158299" cy="1006682"/>
          </a:xfrm>
          <a:prstGeom prst="wedgeEllipseCallout">
            <a:avLst>
              <a:gd name="adj1" fmla="val -41050"/>
              <a:gd name="adj2" fmla="val 46992"/>
            </a:avLst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Hello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World</a:t>
            </a:r>
            <a:endParaRPr sz="1800" b="0" i="0" u="none" strike="noStrike" cap="none" dirty="0">
              <a:solidFill>
                <a:srgbClr val="FFE086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1215483" y="1248938"/>
            <a:ext cx="9456234" cy="193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위니브와</a:t>
            </a:r>
            <a:r>
              <a:rPr lang="en-US" sz="60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6000" b="0" i="0" u="none" strike="noStrike" cap="none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함께하는</a:t>
            </a:r>
            <a:endParaRPr sz="6000" b="0" i="0" u="none" strike="noStrike" cap="none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i="0" u="none" strike="noStrike" cap="none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알고리즘</a:t>
            </a:r>
            <a:r>
              <a:rPr lang="en-US" sz="60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en-US" sz="6000" b="0" i="0" u="none" strike="noStrike" cap="none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산책</a:t>
            </a:r>
            <a:endParaRPr sz="6000" b="0" i="0" u="none" strike="noStrike" cap="none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2285096" y="2967355"/>
            <a:ext cx="7610654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우리는 원리를 배웁니다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9AE4663D-1755-8257-190E-AD6E4C872FD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79906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2285096" y="2967355"/>
            <a:ext cx="7610654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무엇을 할 수 있나요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?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5C062D82-FD02-F1DC-EE9D-5DD54A97357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5577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2285096" y="2967355"/>
            <a:ext cx="7610654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문제를 발견하고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문제를 해결할 수 있습니다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5F7BDDD1-30D1-F73B-7493-3AF284C67A1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13137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2145758" y="2136358"/>
            <a:ext cx="8635453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문제 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: </a:t>
            </a: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의사의 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오진 가능성을 최소화</a:t>
            </a:r>
            <a:endParaRPr lang="en-US" altLang="ko-KR" sz="36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해결 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: </a:t>
            </a: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인간의 오진율보다 더 낮은 오진율을 가진 인공지능 진단시스템의 보조를 받고 싶다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7DFC0CE0-1270-9AED-493E-3835BA828F3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7375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7ED7790-0C08-4D9E-AF9B-274C5670C1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425"/>
          <a:stretch/>
        </p:blipFill>
        <p:spPr>
          <a:xfrm>
            <a:off x="376451" y="1574163"/>
            <a:ext cx="5598305" cy="487912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B9C5620-3167-725B-B45E-9CA2A0AE6D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946"/>
          <a:stretch/>
        </p:blipFill>
        <p:spPr>
          <a:xfrm>
            <a:off x="6351207" y="2164480"/>
            <a:ext cx="5554727" cy="3688252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3CBD37AD-7CC3-E2DD-CB55-6D50720ABF6E}"/>
              </a:ext>
            </a:extLst>
          </p:cNvPr>
          <p:cNvSpPr/>
          <p:nvPr/>
        </p:nvSpPr>
        <p:spPr>
          <a:xfrm>
            <a:off x="8467493" y="2839844"/>
            <a:ext cx="2862146" cy="1497025"/>
          </a:xfrm>
          <a:prstGeom prst="rect">
            <a:avLst/>
          </a:prstGeom>
          <a:solidFill>
            <a:srgbClr val="FFE0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6896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296E4D6-0692-00FE-E30B-A83D510C94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6206"/>
          <a:stretch/>
        </p:blipFill>
        <p:spPr>
          <a:xfrm>
            <a:off x="1044277" y="1505944"/>
            <a:ext cx="10103446" cy="163179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8158904-585D-BA2C-6478-6BE9AB947E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7209" r="35680"/>
          <a:stretch/>
        </p:blipFill>
        <p:spPr>
          <a:xfrm>
            <a:off x="1044277" y="3291445"/>
            <a:ext cx="6523684" cy="2569288"/>
          </a:xfrm>
          <a:prstGeom prst="rect">
            <a:avLst/>
          </a:prstGeom>
        </p:spPr>
      </p:pic>
      <p:pic>
        <p:nvPicPr>
          <p:cNvPr id="6" name="Google Shape;89;p1">
            <a:extLst>
              <a:ext uri="{FF2B5EF4-FFF2-40B4-BE49-F238E27FC236}">
                <a16:creationId xmlns:a16="http://schemas.microsoft.com/office/drawing/2014/main" id="{0E47B8F3-1888-CE9A-B8D6-2639F85716AD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895171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107693A-4973-5658-2F11-42C37418A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851" y="1665514"/>
            <a:ext cx="5146734" cy="384542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25D680A4-158E-B2B7-5808-5B46327AB9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3417" y="914995"/>
            <a:ext cx="3574708" cy="534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468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2285096" y="1801134"/>
            <a:ext cx="7610654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알고리즘은 꼭 특정 문제나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절차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코드에 국한된 것은 아닙니다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 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일상에 있는 문제를 발견하고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그것을 절차적으로 풀어내는 것이 가능하죠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  <a:endParaRPr lang="en-US" altLang="ko-KR" sz="3600" b="0" i="0" u="none" strike="noStrike" cap="none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CF1D247F-F42D-118F-8CF9-7AFD7B0ED01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5818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DC3654E-A6CD-DFB1-DE64-34C93E40E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262" y="2290072"/>
            <a:ext cx="3101316" cy="251600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8A427BB-7815-D6E0-4357-86F8E63065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8736" y="2290072"/>
            <a:ext cx="3636520" cy="2516004"/>
          </a:xfrm>
          <a:prstGeom prst="rect">
            <a:avLst/>
          </a:prstGeom>
        </p:spPr>
      </p:pic>
      <p:pic>
        <p:nvPicPr>
          <p:cNvPr id="7" name="그림 6" descr="텍스트, 천장, 실내, 회의실이(가) 표시된 사진&#10;&#10;자동 생성된 설명">
            <a:extLst>
              <a:ext uri="{FF2B5EF4-FFF2-40B4-BE49-F238E27FC236}">
                <a16:creationId xmlns:a16="http://schemas.microsoft.com/office/drawing/2014/main" id="{6B9E824B-91BC-BE3E-5B6C-41006548FF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07415" y="2290072"/>
            <a:ext cx="4472896" cy="2516004"/>
          </a:xfrm>
          <a:prstGeom prst="rect">
            <a:avLst/>
          </a:prstGeom>
        </p:spPr>
      </p:pic>
      <p:pic>
        <p:nvPicPr>
          <p:cNvPr id="8" name="Google Shape;89;p1">
            <a:extLst>
              <a:ext uri="{FF2B5EF4-FFF2-40B4-BE49-F238E27FC236}">
                <a16:creationId xmlns:a16="http://schemas.microsoft.com/office/drawing/2014/main" id="{B5712A97-0B6B-6133-9D7D-0A87A11B27FD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76064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2285096" y="2136358"/>
            <a:ext cx="7610654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우리는 문제를 발견하고 이를 분석할 수 있어요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 </a:t>
            </a: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때에 따라서는 해결책을 제시할 수도 있습니다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DF9A3727-E5ED-B7E1-643D-6DD3A1D23E5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2433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2996386" y="1463659"/>
            <a:ext cx="7802243" cy="42472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가장 웅대한 목표는 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가장 많은 실험적 사실을 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가장 적은 가설이나 공리를 통해 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논리적으로 추론하는 것이다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 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                              - </a:t>
            </a:r>
            <a:r>
              <a:rPr lang="ko-KR" altLang="en-US" sz="3600" b="0" i="0" u="none" strike="noStrike" cap="none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알베르트</a:t>
            </a: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아인슈타인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3253154" y="2136358"/>
            <a:ext cx="5674538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물론 우리는 아주 기본적인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자료구조와 정렬 알고리즘부터 </a:t>
            </a:r>
            <a:endParaRPr lang="en-US" altLang="ko-KR" sz="3600" b="0" i="0" u="none" strike="noStrike" cap="none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배울 것입니다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A99C916D-A670-50A7-761F-6EEE5C64FB2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34980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3253154" y="1720860"/>
            <a:ext cx="5674538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거창하진 않지만 여러분에 기본기가 되어 절차적 </a:t>
            </a:r>
            <a:r>
              <a:rPr lang="ko-KR" altLang="en-US" sz="3600" b="0" i="0" u="none" strike="noStrike" cap="none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해결력을</a:t>
            </a: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기르는 것에 도움이 되었으면 좋겠어요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0C41AD44-B80E-E06B-DE62-48D4C8841C3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2652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3253154" y="2967355"/>
            <a:ext cx="5674538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쉽진 않을 겁니다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C607E0AF-CCAC-DA87-90E5-6CF0E4E9707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34334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3253154" y="2967355"/>
            <a:ext cx="5674538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  <a:hlinkClick r:id="rId3"/>
              </a:rPr>
              <a:t>동영상</a:t>
            </a:r>
            <a:endParaRPr lang="en-US" altLang="ko-KR" sz="3600" b="0" i="0" u="none" strike="noStrike" cap="none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30B110A0-7BD2-2235-22EE-63BDCDF6D123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9538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3253154" y="2967355"/>
            <a:ext cx="5674538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그래서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알고리즘은 무엇인가요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?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A3EDAD6A-EA2D-6571-D75D-0B1AE156B0A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89670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1986760" y="1720860"/>
            <a:ext cx="8207326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이는 철학적인 문제로서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이 책에서는 답할 수가 없다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그리고 다행히 그런 대답이 필요하지도 않다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- </a:t>
            </a:r>
            <a:r>
              <a:rPr lang="ko-KR" altLang="en-US" sz="3600" b="0" i="0" u="none" strike="noStrike" cap="none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오트만</a:t>
            </a: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ko-KR" altLang="en-US" sz="3600" b="0" i="0" u="none" strike="noStrike" cap="none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비트마이어</a:t>
            </a:r>
            <a:endParaRPr lang="ko-KR" altLang="en-US" sz="3600" b="0" i="0" u="none" strike="noStrike" cap="none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8FCBD342-13B0-1237-A47A-EC85A95973F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181054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1510317" y="2136358"/>
            <a:ext cx="9160211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초보자들에겐 개념 정의라는 것이 도통 쓸모 없다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그들에게 필요한 건 시간이다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- </a:t>
            </a: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알고리즘 행성 여행자들을 위한 안내서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5AAD8198-E1D3-DA2D-990B-F11D9BD41D6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626568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476087" y="1755465"/>
            <a:ext cx="7228671" cy="3347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기억하세요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결코 단시간에 되지 않습니다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하지만 시간이 있다면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충분히 재미있게 여행할 수 있습니다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6" name="Google Shape;98;p2">
            <a:extLst>
              <a:ext uri="{FF2B5EF4-FFF2-40B4-BE49-F238E27FC236}">
                <a16:creationId xmlns:a16="http://schemas.microsoft.com/office/drawing/2014/main" id="{7A1DEA39-8203-01BA-13AA-6414C3A0CABC}"/>
              </a:ext>
            </a:extLst>
          </p:cNvPr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7" name="Google Shape;99;p2">
            <a:extLst>
              <a:ext uri="{FF2B5EF4-FFF2-40B4-BE49-F238E27FC236}">
                <a16:creationId xmlns:a16="http://schemas.microsoft.com/office/drawing/2014/main" id="{0417D761-6B73-7954-9865-8B70FF54DCA9}"/>
              </a:ext>
            </a:extLst>
          </p:cNvPr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469BCADE-D990-0583-8E1A-1CA4BEF7FFBD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42300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2657708" y="2288832"/>
            <a:ext cx="2350536" cy="2516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야구선수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축구선수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탁구선수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6096000" y="2288832"/>
            <a:ext cx="4762245" cy="25160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배트의 기울기 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12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발의 기울기 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43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탁구채의 기울기 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40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7" name="Google Shape;98;p2">
            <a:extLst>
              <a:ext uri="{FF2B5EF4-FFF2-40B4-BE49-F238E27FC236}">
                <a16:creationId xmlns:a16="http://schemas.microsoft.com/office/drawing/2014/main" id="{CB926019-09E3-632A-E3E5-771E736761DD}"/>
              </a:ext>
            </a:extLst>
          </p:cNvPr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8" name="Google Shape;99;p2">
            <a:extLst>
              <a:ext uri="{FF2B5EF4-FFF2-40B4-BE49-F238E27FC236}">
                <a16:creationId xmlns:a16="http://schemas.microsoft.com/office/drawing/2014/main" id="{1B5A18DC-6DD7-DD22-9CE5-CEEAC1469164}"/>
              </a:ext>
            </a:extLst>
          </p:cNvPr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9" name="Google Shape;89;p1">
            <a:extLst>
              <a:ext uri="{FF2B5EF4-FFF2-40B4-BE49-F238E27FC236}">
                <a16:creationId xmlns:a16="http://schemas.microsoft.com/office/drawing/2014/main" id="{09259033-922A-96AC-4DE3-1F06DCE7C88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23905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340564" y="2586461"/>
            <a:ext cx="9499717" cy="1685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우리에게 필요한 것은 개념을 정의하고 외우는 것보다</a:t>
            </a:r>
            <a:endParaRPr lang="en-US" altLang="ko-KR" sz="36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반복된 훈련과 시간으로 알고리즘에 익숙해 지는 것  </a:t>
            </a:r>
            <a:endParaRPr lang="en-US" altLang="ko-KR" sz="36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Google Shape;98;p2">
            <a:extLst>
              <a:ext uri="{FF2B5EF4-FFF2-40B4-BE49-F238E27FC236}">
                <a16:creationId xmlns:a16="http://schemas.microsoft.com/office/drawing/2014/main" id="{7A1DEA39-8203-01BA-13AA-6414C3A0CABC}"/>
              </a:ext>
            </a:extLst>
          </p:cNvPr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7" name="Google Shape;99;p2">
            <a:extLst>
              <a:ext uri="{FF2B5EF4-FFF2-40B4-BE49-F238E27FC236}">
                <a16:creationId xmlns:a16="http://schemas.microsoft.com/office/drawing/2014/main" id="{0417D761-6B73-7954-9865-8B70FF54DCA9}"/>
              </a:ext>
            </a:extLst>
          </p:cNvPr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AD3E8830-2584-890F-E5D7-8E3FABBC7D1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2443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3499908" y="1720860"/>
            <a:ext cx="6297235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우리의 목표는 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특정 또는 불특정한 현상을 해결할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가장 효율적인 방법을 찾아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논리적으로 표현하는 것이다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 </a:t>
            </a:r>
            <a:endParaRPr lang="ko-KR" altLang="en-US" sz="3600" b="0" i="0" u="none" strike="noStrike" cap="none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330E797C-236E-8CB9-7E79-C850900C380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65924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74456" y="1656563"/>
            <a:ext cx="2465103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알고리즘은 컴퓨터가 나오기 전부터 존재했으며 우리 생활에도 적응이 가능한 생각하는 방법입니다</a:t>
            </a:r>
            <a:r>
              <a:rPr lang="en-US" altLang="ko-KR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3385228" y="4057220"/>
            <a:ext cx="246510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알고리즘은 컴퓨터가 수행할 일을 순서대로 알려주는 명령어의 집합입니다</a:t>
            </a:r>
            <a:r>
              <a:rPr lang="en-US" altLang="ko-KR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6096000" y="2245554"/>
            <a:ext cx="246510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관련 분야에서 어떠한 문제를 해결하기 위한 일련의 절차를 공식화한 형태로 표현한 것</a:t>
            </a:r>
            <a:endParaRPr lang="en-US" altLang="ko-KR" sz="20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8925184" y="4538120"/>
            <a:ext cx="2465103" cy="977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문제를 해결하기 위한 절차나 방법</a:t>
            </a:r>
            <a:endParaRPr lang="en-US" altLang="ko-KR" sz="20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Google Shape;98;p2">
            <a:extLst>
              <a:ext uri="{FF2B5EF4-FFF2-40B4-BE49-F238E27FC236}">
                <a16:creationId xmlns:a16="http://schemas.microsoft.com/office/drawing/2014/main" id="{2A6E57C7-803B-2F18-86DF-53E27BCA38F4}"/>
              </a:ext>
            </a:extLst>
          </p:cNvPr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10" name="Google Shape;99;p2">
            <a:extLst>
              <a:ext uri="{FF2B5EF4-FFF2-40B4-BE49-F238E27FC236}">
                <a16:creationId xmlns:a16="http://schemas.microsoft.com/office/drawing/2014/main" id="{13F75F61-54A8-DFE2-39FF-C0A7BE263221}"/>
              </a:ext>
            </a:extLst>
          </p:cNvPr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49322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8;p2">
            <a:extLst>
              <a:ext uri="{FF2B5EF4-FFF2-40B4-BE49-F238E27FC236}">
                <a16:creationId xmlns:a16="http://schemas.microsoft.com/office/drawing/2014/main" id="{2A6E57C7-803B-2F18-86DF-53E27BCA38F4}"/>
              </a:ext>
            </a:extLst>
          </p:cNvPr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10" name="Google Shape;99;p2">
            <a:extLst>
              <a:ext uri="{FF2B5EF4-FFF2-40B4-BE49-F238E27FC236}">
                <a16:creationId xmlns:a16="http://schemas.microsoft.com/office/drawing/2014/main" id="{13F75F61-54A8-DFE2-39FF-C0A7BE263221}"/>
              </a:ext>
            </a:extLst>
          </p:cNvPr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7E1845-8C62-2B2A-85AA-79983F93337F}"/>
              </a:ext>
            </a:extLst>
          </p:cNvPr>
          <p:cNvSpPr/>
          <p:nvPr/>
        </p:nvSpPr>
        <p:spPr>
          <a:xfrm>
            <a:off x="2109251" y="3001960"/>
            <a:ext cx="7962344" cy="854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매일매일의 훈련으로 차이를 만들어가세요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46F58C8A-2DDE-7ED2-BC47-7A31779B8CA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97119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4826618" y="2917321"/>
            <a:ext cx="2527610" cy="10233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hlinkClick r:id="rId2"/>
              </a:rPr>
              <a:t>동영상</a:t>
            </a:r>
            <a:endParaRPr lang="en-US" altLang="ko-KR" sz="44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Google Shape;98;p2">
            <a:extLst>
              <a:ext uri="{FF2B5EF4-FFF2-40B4-BE49-F238E27FC236}">
                <a16:creationId xmlns:a16="http://schemas.microsoft.com/office/drawing/2014/main" id="{3D3EF47E-0207-E467-F20C-DAE697C0551F}"/>
              </a:ext>
            </a:extLst>
          </p:cNvPr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5" name="Google Shape;99;p2">
            <a:extLst>
              <a:ext uri="{FF2B5EF4-FFF2-40B4-BE49-F238E27FC236}">
                <a16:creationId xmlns:a16="http://schemas.microsoft.com/office/drawing/2014/main" id="{D5C4B971-0267-A0A9-D056-E9095173E5C2}"/>
              </a:ext>
            </a:extLst>
          </p:cNvPr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6" name="Google Shape;89;p1">
            <a:extLst>
              <a:ext uri="{FF2B5EF4-FFF2-40B4-BE49-F238E27FC236}">
                <a16:creationId xmlns:a16="http://schemas.microsoft.com/office/drawing/2014/main" id="{A60B5932-DD5F-DDEC-E0F9-D0A1922DEDE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695514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423747" y="2136338"/>
            <a:ext cx="5181599" cy="3285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목표를 성취하기 위해 우리가 알아야 하는 것은</a:t>
            </a:r>
          </a:p>
          <a:p>
            <a:pPr>
              <a:lnSpc>
                <a:spcPct val="150000"/>
              </a:lnSpc>
            </a:pPr>
            <a:endParaRPr lang="ko-KR" altLang="en-US" sz="20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끈기와 훈련없이</a:t>
            </a:r>
            <a:r>
              <a:rPr lang="en-US" altLang="ko-KR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아무것도 하루 수 없다는 것입니다</a:t>
            </a:r>
            <a:r>
              <a:rPr lang="en-US" altLang="ko-KR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목표를 향해</a:t>
            </a:r>
            <a:r>
              <a:rPr lang="en-US" altLang="ko-KR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하루도 빠짐없이 무엇이라도 해야 합니다</a:t>
            </a:r>
            <a:r>
              <a:rPr lang="en-US" altLang="ko-KR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그리고 매일 계획해야 합니다</a:t>
            </a:r>
            <a:r>
              <a:rPr lang="en-US" altLang="ko-KR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6519747" y="1513090"/>
            <a:ext cx="6096000" cy="420884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20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매일</a:t>
            </a:r>
            <a:r>
              <a:rPr lang="en-US" altLang="ko-KR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위대하게 노력하면 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됩니다</a:t>
            </a:r>
            <a:r>
              <a:rPr lang="en-US" altLang="ko-KR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정말로 열심히 노력하는 것은</a:t>
            </a:r>
          </a:p>
          <a:p>
            <a:pPr>
              <a:lnSpc>
                <a:spcPct val="150000"/>
              </a:lnSpc>
            </a:pP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성공한 사람들이 모두 거쳤던 관문입니다</a:t>
            </a:r>
            <a:r>
              <a:rPr lang="en-US" altLang="ko-KR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0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000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덴젤</a:t>
            </a:r>
            <a:r>
              <a:rPr lang="ko-KR" altLang="en-US" sz="20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워싱턴</a:t>
            </a:r>
            <a:endParaRPr lang="en-US" altLang="ko-KR" sz="20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Google Shape;98;p2">
            <a:extLst>
              <a:ext uri="{FF2B5EF4-FFF2-40B4-BE49-F238E27FC236}">
                <a16:creationId xmlns:a16="http://schemas.microsoft.com/office/drawing/2014/main" id="{1210E1FF-9269-E85E-FF5F-CC92AFD3F2D9}"/>
              </a:ext>
            </a:extLst>
          </p:cNvPr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6" name="Google Shape;99;p2">
            <a:extLst>
              <a:ext uri="{FF2B5EF4-FFF2-40B4-BE49-F238E27FC236}">
                <a16:creationId xmlns:a16="http://schemas.microsoft.com/office/drawing/2014/main" id="{D4BBA815-FE2B-2B88-8D7F-36F21AECD4B6}"/>
              </a:ext>
            </a:extLst>
          </p:cNvPr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1939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2838057" y="2551857"/>
            <a:ext cx="7610654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우리의 일상 생활 속에 알고리즘은 깊게 들어와 있습니다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FB58175F-3F3C-4EAA-E8AD-B75F03B8BA7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5572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1862695" y="1087031"/>
            <a:ext cx="3275361" cy="5078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검색엔진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광고노출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추천 동영상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해킹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의료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…</a:t>
            </a:r>
            <a:endParaRPr lang="en-US" altLang="ko-KR" sz="3600" b="0" i="0" u="none" strike="noStrike" cap="none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Google Shape;97;p2">
            <a:extLst>
              <a:ext uri="{FF2B5EF4-FFF2-40B4-BE49-F238E27FC236}">
                <a16:creationId xmlns:a16="http://schemas.microsoft.com/office/drawing/2014/main" id="{A2C65DEC-9163-789C-C90D-91C891939B8D}"/>
              </a:ext>
            </a:extLst>
          </p:cNvPr>
          <p:cNvSpPr/>
          <p:nvPr/>
        </p:nvSpPr>
        <p:spPr>
          <a:xfrm>
            <a:off x="6534844" y="1720860"/>
            <a:ext cx="4551168" cy="341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작게는 정렬에서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크게는 기업이나 국가의 운명까지도 좌우하는 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알고리즘까지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</p:txBody>
      </p:sp>
      <p:pic>
        <p:nvPicPr>
          <p:cNvPr id="6" name="Google Shape;89;p1">
            <a:extLst>
              <a:ext uri="{FF2B5EF4-FFF2-40B4-BE49-F238E27FC236}">
                <a16:creationId xmlns:a16="http://schemas.microsoft.com/office/drawing/2014/main" id="{A32C6C72-A688-C914-41B5-3C674167770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17719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334342" y="1198344"/>
            <a:ext cx="11526731" cy="5078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2008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년 미국 대통령 선거에서 버락 오바마 미국 대통령 후보는 다양한 형태의 유권자 데이터베이스를 확보하여 이를 분석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활용한 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'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유권자 맞춤형 선거 전략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'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을 전개했다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 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당시 오바마 캠프는 인종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종교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나이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가구형태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소비수준과 같은 기본 인적 사항으로 유권자를 분류하는 것을 넘어서서 과거 투표 여부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구독하는 잡지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마시는 음료 등 유권자 성향까지 전화나 개별 방문을 또는 소셜 미디어를 통해 유권자 정보를 수집하였다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 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수집된 데이터는 오바마 캠프 본부로 전송되어 유권자 데이터베이스를 온라인으로 </a:t>
            </a:r>
            <a:r>
              <a:rPr lang="ko-KR" altLang="en-US" sz="2400" b="0" i="0" u="none" strike="noStrike" cap="none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통합관리하는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</a:t>
            </a:r>
            <a:r>
              <a:rPr lang="ko-KR" altLang="en-US" sz="2400" b="0" i="0" u="none" strike="noStrike" cap="none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보트빌더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(VoteBuilder.com) 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시스템의 도움으로 </a:t>
            </a:r>
            <a:r>
              <a:rPr lang="ko-KR" altLang="en-US" sz="2400" b="0" i="0" u="none" strike="noStrike" cap="none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유권자 성향 분석</a:t>
            </a:r>
            <a:r>
              <a:rPr lang="en-US" altLang="ko-KR" sz="2400" b="0" i="0" u="none" strike="noStrike" cap="none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0" i="0" u="none" strike="noStrike" cap="none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미결정 유권자 선별</a:t>
            </a:r>
            <a:r>
              <a:rPr lang="en-US" altLang="ko-KR" sz="2400" b="0" i="0" u="none" strike="noStrike" cap="none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, </a:t>
            </a:r>
            <a:r>
              <a:rPr lang="ko-KR" altLang="en-US" sz="2400" b="0" i="0" u="none" strike="noStrike" cap="none" dirty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유권자에 대한 예측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을 </a:t>
            </a:r>
            <a:r>
              <a:rPr lang="ko-KR" altLang="en-US" sz="2400" b="0" i="0" u="none" strike="noStrike" cap="none" dirty="0" err="1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해나갔다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 </a:t>
            </a:r>
            <a:r>
              <a:rPr lang="ko-KR" altLang="en-US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이를 바탕으로 유권자 지도를 작성한 뒤 유권자 맞춤형 선거 전략을 전개하는 등 오바마 캠프는 비용 대비 효과적인 선거를 치를 수 있었다</a:t>
            </a: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 - Wikipedia</a:t>
            </a:r>
            <a:endParaRPr lang="ko-KR" altLang="en-US" sz="2400" b="0" i="0" u="none" strike="noStrike" cap="none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Jua"/>
              <a:sym typeface="Jua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9765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00743" y="2586461"/>
            <a:ext cx="10179359" cy="1685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오바마 캠프 후원금 모금 전략</a:t>
            </a:r>
            <a:endParaRPr lang="en-US" altLang="ko-KR" sz="36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개의 포스터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4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개의 홍보문구</a:t>
            </a: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RCT</a:t>
            </a:r>
          </a:p>
        </p:txBody>
      </p:sp>
      <p:sp>
        <p:nvSpPr>
          <p:cNvPr id="5" name="Google Shape;98;p2">
            <a:extLst>
              <a:ext uri="{FF2B5EF4-FFF2-40B4-BE49-F238E27FC236}">
                <a16:creationId xmlns:a16="http://schemas.microsoft.com/office/drawing/2014/main" id="{75692B17-5483-BACC-7151-C2F5FBF16F42}"/>
              </a:ext>
            </a:extLst>
          </p:cNvPr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6" name="Google Shape;99;p2">
            <a:extLst>
              <a:ext uri="{FF2B5EF4-FFF2-40B4-BE49-F238E27FC236}">
                <a16:creationId xmlns:a16="http://schemas.microsoft.com/office/drawing/2014/main" id="{76BBFCE3-7414-7066-0A2D-DCEBC2FCE81C}"/>
              </a:ext>
            </a:extLst>
          </p:cNvPr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Google Shape;89;p1">
            <a:extLst>
              <a:ext uri="{FF2B5EF4-FFF2-40B4-BE49-F238E27FC236}">
                <a16:creationId xmlns:a16="http://schemas.microsoft.com/office/drawing/2014/main" id="{3C7EF758-41F6-AF44-7F81-980E50C0A4B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7483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006320" y="2497976"/>
            <a:ext cx="10179359" cy="16850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288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 명의 추가 메일주소</a:t>
            </a:r>
            <a:endParaRPr lang="en-US" altLang="ko-KR" sz="36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6000</a:t>
            </a:r>
            <a:r>
              <a:rPr lang="ko-KR" altLang="en-US" sz="3600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 달러의 추가 후원금</a:t>
            </a:r>
            <a:endParaRPr lang="en-US" altLang="ko-KR" sz="3600" dirty="0">
              <a:solidFill>
                <a:srgbClr val="3E1F00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Google Shape;98;p2">
            <a:extLst>
              <a:ext uri="{FF2B5EF4-FFF2-40B4-BE49-F238E27FC236}">
                <a16:creationId xmlns:a16="http://schemas.microsoft.com/office/drawing/2014/main" id="{10FF4669-85E7-BDE0-C044-0668050E7727}"/>
              </a:ext>
            </a:extLst>
          </p:cNvPr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6" name="Google Shape;99;p2">
            <a:extLst>
              <a:ext uri="{FF2B5EF4-FFF2-40B4-BE49-F238E27FC236}">
                <a16:creationId xmlns:a16="http://schemas.microsoft.com/office/drawing/2014/main" id="{3D3D5CC0-DF7E-1E4A-71C4-41382A53EB99}"/>
              </a:ext>
            </a:extLst>
          </p:cNvPr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Google Shape;89;p1">
            <a:extLst>
              <a:ext uri="{FF2B5EF4-FFF2-40B4-BE49-F238E27FC236}">
                <a16:creationId xmlns:a16="http://schemas.microsoft.com/office/drawing/2014/main" id="{6A6E3155-C75B-4344-9F6C-F08C2AD60692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13968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"/>
          <p:cNvSpPr/>
          <p:nvPr/>
        </p:nvSpPr>
        <p:spPr>
          <a:xfrm>
            <a:off x="2933851" y="2308017"/>
            <a:ext cx="7429349" cy="2585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많은 이가 사용하고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많은 곳에 있는데</a:t>
            </a: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원리를 아는 사람은 극히 소수입니다</a:t>
            </a:r>
            <a:r>
              <a:rPr lang="en-US" altLang="ko-KR" sz="3600" b="0" i="0" u="none" strike="noStrike" cap="none" dirty="0">
                <a:solidFill>
                  <a:srgbClr val="3E1F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cs typeface="Jua"/>
                <a:sym typeface="Jua"/>
              </a:rPr>
              <a:t>.</a:t>
            </a:r>
          </a:p>
        </p:txBody>
      </p:sp>
      <p:sp>
        <p:nvSpPr>
          <p:cNvPr id="98" name="Google Shape;98;p2"/>
          <p:cNvSpPr/>
          <p:nvPr/>
        </p:nvSpPr>
        <p:spPr>
          <a:xfrm>
            <a:off x="-11152" y="-11151"/>
            <a:ext cx="12203151" cy="561474"/>
          </a:xfrm>
          <a:prstGeom prst="rect">
            <a:avLst/>
          </a:prstGeom>
          <a:solidFill>
            <a:srgbClr val="3E1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  <a:cs typeface="Malgun Gothic"/>
              <a:sym typeface="Malgun Gothic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334342" y="108003"/>
            <a:ext cx="4572000" cy="323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위니브와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함께하는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알고리즘</a:t>
            </a:r>
            <a:r>
              <a:rPr lang="en-US" sz="1500" b="0" i="0" u="none" strike="noStrike" cap="none" dirty="0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 </a:t>
            </a:r>
            <a:r>
              <a:rPr lang="en-US" sz="1500" b="0" i="0" u="none" strike="noStrike" cap="none" dirty="0" err="1">
                <a:solidFill>
                  <a:srgbClr val="FFE086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  <a:sym typeface="Arial"/>
              </a:rPr>
              <a:t>산책</a:t>
            </a:r>
            <a:endParaRPr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Google Shape;89;p1">
            <a:extLst>
              <a:ext uri="{FF2B5EF4-FFF2-40B4-BE49-F238E27FC236}">
                <a16:creationId xmlns:a16="http://schemas.microsoft.com/office/drawing/2014/main" id="{E3F26CD8-7945-A2C4-C587-03702A24773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02674" y="5243798"/>
            <a:ext cx="3426245" cy="1467470"/>
          </a:xfrm>
          <a:prstGeom prst="rect">
            <a:avLst/>
          </a:prstGeom>
          <a:solidFill>
            <a:srgbClr val="FAE192"/>
          </a:solid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988638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배달의민족주아">
      <a:majorFont>
        <a:latin typeface="배달의민족 주아"/>
        <a:ea typeface="배달의민족 주아"/>
        <a:cs typeface=""/>
      </a:majorFont>
      <a:minorFont>
        <a:latin typeface="배달의민족 주아"/>
        <a:ea typeface="배달의민족 주아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656</Words>
  <Application>Microsoft Office PowerPoint</Application>
  <PresentationFormat>와이드스크린</PresentationFormat>
  <Paragraphs>118</Paragraphs>
  <Slides>33</Slides>
  <Notes>24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8" baseType="lpstr">
      <vt:lpstr>Malgun Gothic</vt:lpstr>
      <vt:lpstr>배달의민족 주아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jin</cp:lastModifiedBy>
  <cp:revision>11</cp:revision>
  <dcterms:created xsi:type="dcterms:W3CDTF">2018-06-23T10:54:06Z</dcterms:created>
  <dcterms:modified xsi:type="dcterms:W3CDTF">2022-07-11T08:22:41Z</dcterms:modified>
</cp:coreProperties>
</file>